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8" r:id="rId6"/>
    <p:sldId id="274" r:id="rId7"/>
    <p:sldId id="269" r:id="rId8"/>
    <p:sldId id="260" r:id="rId9"/>
    <p:sldId id="261" r:id="rId10"/>
    <p:sldId id="262" r:id="rId11"/>
    <p:sldId id="263" r:id="rId12"/>
    <p:sldId id="264" r:id="rId13"/>
    <p:sldId id="266" r:id="rId14"/>
    <p:sldId id="267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1204" autoAdjust="0"/>
  </p:normalViewPr>
  <p:slideViewPr>
    <p:cSldViewPr snapToGrid="0">
      <p:cViewPr varScale="1">
        <p:scale>
          <a:sx n="59" d="100"/>
          <a:sy n="59" d="100"/>
        </p:scale>
        <p:origin x="1176" y="78"/>
      </p:cViewPr>
      <p:guideLst/>
    </p:cSldViewPr>
  </p:slideViewPr>
  <p:notesTextViewPr>
    <p:cViewPr>
      <p:scale>
        <a:sx n="1" d="1"/>
        <a:sy n="1" d="1"/>
      </p:scale>
      <p:origin x="0" y="-545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5DEBCE-11E2-4AA0-ACFA-5C291B08AFF2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1A1C4-AA0C-4326-9535-C6D3517A73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73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nsumed.nl/medicijnen/groepen/2945" TargetMode="External"/><Relationship Id="rId13" Type="http://schemas.openxmlformats.org/officeDocument/2006/relationships/hyperlink" Target="http://www.consumed.nl/medicijnen/3436/Clonazepam_Tabletten_generiek" TargetMode="External"/><Relationship Id="rId18" Type="http://schemas.openxmlformats.org/officeDocument/2006/relationships/hyperlink" Target="http://www.consumed.nl/medicijnen/4693/Ethosuximide_Capsules_Drank" TargetMode="External"/><Relationship Id="rId26" Type="http://schemas.openxmlformats.org/officeDocument/2006/relationships/hyperlink" Target="http://www.consumed.nl/medicijnen/7849/Lambipol&#174;" TargetMode="External"/><Relationship Id="rId39" Type="http://schemas.openxmlformats.org/officeDocument/2006/relationships/hyperlink" Target="http://www.consumed.nl/medicijnen/2593/Taloxa&#174;" TargetMode="External"/><Relationship Id="rId3" Type="http://schemas.openxmlformats.org/officeDocument/2006/relationships/hyperlink" Target="http://www.consumed.nl/medicijnen/groepen/2259" TargetMode="External"/><Relationship Id="rId21" Type="http://schemas.openxmlformats.org/officeDocument/2006/relationships/hyperlink" Target="http://www.consumed.nl/medicijnen/4695/Fenobarbital_Drank_FNA_generiek" TargetMode="External"/><Relationship Id="rId34" Type="http://schemas.openxmlformats.org/officeDocument/2006/relationships/hyperlink" Target="http://www.consumed.nl/medicijnen/4564/Oxcarbazepine_Tabletten_generiek" TargetMode="External"/><Relationship Id="rId42" Type="http://schemas.openxmlformats.org/officeDocument/2006/relationships/hyperlink" Target="http://www.consumed.nl/medicijnen/7697/Topepsil&#174;" TargetMode="External"/><Relationship Id="rId47" Type="http://schemas.openxmlformats.org/officeDocument/2006/relationships/hyperlink" Target="http://www.consumed.nl/medicijnen/4698/Vigabatrine_Sachtes_Tabletten" TargetMode="External"/><Relationship Id="rId7" Type="http://schemas.openxmlformats.org/officeDocument/2006/relationships/hyperlink" Target="http://www.consumed.nl/medicijnen/groepen/2262" TargetMode="External"/><Relationship Id="rId12" Type="http://schemas.openxmlformats.org/officeDocument/2006/relationships/hyperlink" Target="http://www.consumed.nl/medicijnen/4639/Clobazam_Tabletten_generiek" TargetMode="External"/><Relationship Id="rId17" Type="http://schemas.openxmlformats.org/officeDocument/2006/relationships/hyperlink" Target="http://www.consumed.nl/medicijnen/3607/Epanutin&#174;" TargetMode="External"/><Relationship Id="rId25" Type="http://schemas.openxmlformats.org/officeDocument/2006/relationships/hyperlink" Target="http://www.consumed.nl/medicijnen/4350/Gabapentine_Capsules_Tabletten_generiek" TargetMode="External"/><Relationship Id="rId33" Type="http://schemas.openxmlformats.org/officeDocument/2006/relationships/hyperlink" Target="http://www.consumed.nl/medicijnen/3023/Orfiril&#174;" TargetMode="External"/><Relationship Id="rId38" Type="http://schemas.openxmlformats.org/officeDocument/2006/relationships/hyperlink" Target="http://www.consumed.nl/medicijnen/2424/Sabril&#174;" TargetMode="External"/><Relationship Id="rId46" Type="http://schemas.openxmlformats.org/officeDocument/2006/relationships/hyperlink" Target="http://www.consumed.nl/medicijnen/2829/Valproinezuur_Zetpillen_FNA_generiek" TargetMode="External"/><Relationship Id="rId2" Type="http://schemas.openxmlformats.org/officeDocument/2006/relationships/slide" Target="../slides/slide17.xml"/><Relationship Id="rId16" Type="http://schemas.openxmlformats.org/officeDocument/2006/relationships/hyperlink" Target="http://www.consumed.nl/medicijnen/3605/Diphantoine&#174;_Z" TargetMode="External"/><Relationship Id="rId20" Type="http://schemas.openxmlformats.org/officeDocument/2006/relationships/hyperlink" Target="http://www.consumed.nl/medicijnen/4591/Felbamaat_Drank" TargetMode="External"/><Relationship Id="rId29" Type="http://schemas.openxmlformats.org/officeDocument/2006/relationships/hyperlink" Target="http://www.consumed.nl/medicijnen/4611/Levetiracetam_Tabletten_Oplossing_Infuus_generiek" TargetMode="External"/><Relationship Id="rId41" Type="http://schemas.openxmlformats.org/officeDocument/2006/relationships/hyperlink" Target="http://www.consumed.nl/medicijnen/6536/Topamax&#174;" TargetMode="Externa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www.consumed.nl/medicijnen/groepen/2261" TargetMode="External"/><Relationship Id="rId11" Type="http://schemas.openxmlformats.org/officeDocument/2006/relationships/hyperlink" Target="http://www.consumed.nl/medicijnen/4699/Carbamazepine_Tabletten_generiek" TargetMode="External"/><Relationship Id="rId24" Type="http://schemas.openxmlformats.org/officeDocument/2006/relationships/hyperlink" Target="http://www.consumed.nl/medicijnen/1197/Frisium&#174;" TargetMode="External"/><Relationship Id="rId32" Type="http://schemas.openxmlformats.org/officeDocument/2006/relationships/hyperlink" Target="http://www.consumed.nl/medicijnen/1938/Neurontin&#174;" TargetMode="External"/><Relationship Id="rId37" Type="http://schemas.openxmlformats.org/officeDocument/2006/relationships/hyperlink" Target="http://www.consumed.nl/medicijnen/2402/Rivotril&#174;" TargetMode="External"/><Relationship Id="rId40" Type="http://schemas.openxmlformats.org/officeDocument/2006/relationships/hyperlink" Target="http://www.consumed.nl/medicijnen/2609/Tegretol&#174;" TargetMode="External"/><Relationship Id="rId45" Type="http://schemas.openxmlformats.org/officeDocument/2006/relationships/hyperlink" Target="http://www.consumed.nl/medicijnen/5285/Topiramaat_Capsules_Tabletten_generiek" TargetMode="External"/><Relationship Id="rId5" Type="http://schemas.openxmlformats.org/officeDocument/2006/relationships/hyperlink" Target="http://www.consumed.nl/medicijnen/3608&amp;pageid=6" TargetMode="External"/><Relationship Id="rId15" Type="http://schemas.openxmlformats.org/officeDocument/2006/relationships/hyperlink" Target="http://www.consumed.nl/medicijnen/6743/Diacomit&#174;_EU" TargetMode="External"/><Relationship Id="rId23" Type="http://schemas.openxmlformats.org/officeDocument/2006/relationships/hyperlink" Target="http://www.consumed.nl/medicijnen/3608/Fenytoine_Injecties_Tabletten" TargetMode="External"/><Relationship Id="rId28" Type="http://schemas.openxmlformats.org/officeDocument/2006/relationships/hyperlink" Target="http://www.consumed.nl/medicijnen/3455/Lamotrigine_Tabletten_generiek" TargetMode="External"/><Relationship Id="rId36" Type="http://schemas.openxmlformats.org/officeDocument/2006/relationships/hyperlink" Target="http://www.consumed.nl/medicijnen/2278/Propymal&#174;" TargetMode="External"/><Relationship Id="rId10" Type="http://schemas.openxmlformats.org/officeDocument/2006/relationships/hyperlink" Target="http://www.consumed.nl/medicijnen/groepen/2434" TargetMode="External"/><Relationship Id="rId19" Type="http://schemas.openxmlformats.org/officeDocument/2006/relationships/hyperlink" Target="http://www.consumed.nl/medicijnen/4692/Ethymal&#174;" TargetMode="External"/><Relationship Id="rId31" Type="http://schemas.openxmlformats.org/officeDocument/2006/relationships/hyperlink" Target="http://www.consumed.nl/medicijnen/1905/Natriumvalproaat_Drank_Tabletten_generiek" TargetMode="External"/><Relationship Id="rId44" Type="http://schemas.openxmlformats.org/officeDocument/2006/relationships/hyperlink" Target="http://www.consumed.nl/medicijnen/6944/Topiragis&#174;" TargetMode="External"/><Relationship Id="rId4" Type="http://schemas.openxmlformats.org/officeDocument/2006/relationships/hyperlink" Target="http://www.consumed.nl/medicijnen/groepen/2101" TargetMode="External"/><Relationship Id="rId9" Type="http://schemas.openxmlformats.org/officeDocument/2006/relationships/hyperlink" Target="http://www.consumed.nl/ziekten/417/epilepsie" TargetMode="External"/><Relationship Id="rId14" Type="http://schemas.openxmlformats.org/officeDocument/2006/relationships/hyperlink" Target="http://www.consumed.nl/medicijnen/749/Depakine&#174;" TargetMode="External"/><Relationship Id="rId22" Type="http://schemas.openxmlformats.org/officeDocument/2006/relationships/hyperlink" Target="http://www.consumed.nl/medicijnen/1086/Fenobarbital_Injecties_Tabletten_generiek" TargetMode="External"/><Relationship Id="rId27" Type="http://schemas.openxmlformats.org/officeDocument/2006/relationships/hyperlink" Target="http://www.consumed.nl/medicijnen/1525/Lamictal&#174;" TargetMode="External"/><Relationship Id="rId30" Type="http://schemas.openxmlformats.org/officeDocument/2006/relationships/hyperlink" Target="http://www.consumed.nl/medicijnen/1856/Mysoline&#174;" TargetMode="External"/><Relationship Id="rId35" Type="http://schemas.openxmlformats.org/officeDocument/2006/relationships/hyperlink" Target="http://www.consumed.nl/medicijnen/3464/Primidon_Tabletten" TargetMode="External"/><Relationship Id="rId43" Type="http://schemas.openxmlformats.org/officeDocument/2006/relationships/hyperlink" Target="http://www.consumed.nl/medicijnen/7157/Topilept&#174;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https://www.youtube.com/watch?v=DuMTx95Wps0 Lang filmpje 15 min ! Alleen doen indien tijd. Aanval start bij 5.40.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1A1C4-AA0C-4326-9535-C6D3517A737B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375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60 procent is partiele</a:t>
            </a:r>
            <a:r>
              <a:rPr lang="nl-NL" baseline="0" dirty="0" smtClean="0"/>
              <a:t> epilepsie</a:t>
            </a:r>
          </a:p>
          <a:p>
            <a:r>
              <a:rPr lang="nl-NL" baseline="0" dirty="0" smtClean="0"/>
              <a:t>40 procent is gegeneraliseerde epilepsie</a:t>
            </a:r>
          </a:p>
          <a:p>
            <a:r>
              <a:rPr lang="nl-NL" baseline="0" dirty="0" smtClean="0"/>
              <a:t>Epilepsie kan na 2 tot 3 jaar soms weer spontaan verdwijnen.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1A1C4-AA0C-4326-9535-C6D3517A737B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0632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1A1C4-AA0C-4326-9535-C6D3517A737B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15213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1A1C4-AA0C-4326-9535-C6D3517A737B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2953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https://www.youtube.com/watch?v=rTWGEfHrWNE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1A1C4-AA0C-4326-9535-C6D3517A737B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8156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Groep van medicijnen (zie ook hieronder) die werkzaam zijn bij epileptische aandoeningen (en </a:t>
            </a:r>
            <a:r>
              <a:rPr lang="nl-NL" dirty="0" err="1" smtClean="0"/>
              <a:t>en</a:t>
            </a:r>
            <a:r>
              <a:rPr lang="nl-NL" dirty="0" smtClean="0"/>
              <a:t> aantal andere </a:t>
            </a:r>
            <a:r>
              <a:rPr lang="nl-NL" dirty="0" err="1" smtClean="0"/>
              <a:t>hersen-aandoeningen</a:t>
            </a:r>
            <a:r>
              <a:rPr lang="nl-NL" dirty="0" smtClean="0"/>
              <a:t>) door: </a:t>
            </a:r>
            <a:br>
              <a:rPr lang="nl-NL" dirty="0" smtClean="0"/>
            </a:br>
            <a:r>
              <a:rPr lang="nl-NL" dirty="0" smtClean="0"/>
              <a:t>- blokkade van de </a:t>
            </a:r>
            <a:r>
              <a:rPr lang="nl-NL" b="1" i="1" dirty="0" smtClean="0"/>
              <a:t>natrium- en calcium-kanalen</a:t>
            </a:r>
            <a:r>
              <a:rPr lang="nl-NL" dirty="0" smtClean="0"/>
              <a:t> van hersenzenuwen </a:t>
            </a:r>
            <a:br>
              <a:rPr lang="nl-NL" dirty="0" smtClean="0"/>
            </a:br>
            <a:r>
              <a:rPr lang="nl-NL" dirty="0" smtClean="0"/>
              <a:t>- versterking van de werking van de hersen-transmitterstof </a:t>
            </a:r>
            <a:r>
              <a:rPr lang="nl-NL" b="1" i="1" dirty="0" smtClean="0"/>
              <a:t>GABA</a:t>
            </a:r>
            <a:r>
              <a:rPr lang="nl-NL" dirty="0" smtClean="0"/>
              <a:t> (= gamma-</a:t>
            </a:r>
            <a:r>
              <a:rPr lang="nl-NL" dirty="0" err="1" smtClean="0"/>
              <a:t>amino</a:t>
            </a:r>
            <a:r>
              <a:rPr lang="nl-NL" dirty="0" smtClean="0"/>
              <a:t>-boterzuur) </a:t>
            </a:r>
            <a:br>
              <a:rPr lang="nl-NL" dirty="0" smtClean="0"/>
            </a:br>
            <a:r>
              <a:rPr lang="nl-NL" dirty="0" smtClean="0"/>
              <a:t>- remming van de werking van de hersentransmitterstof </a:t>
            </a:r>
            <a:r>
              <a:rPr lang="nl-NL" b="1" i="1" dirty="0" err="1" smtClean="0"/>
              <a:t>glutamaat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 smtClean="0"/>
              <a:t>- combinatie van twee of meer van bovenstaande werkingen.</a:t>
            </a:r>
          </a:p>
          <a:p>
            <a:r>
              <a:rPr lang="nl-NL" dirty="0" smtClean="0"/>
              <a:t>Anti-epileptica worden </a:t>
            </a:r>
            <a:r>
              <a:rPr lang="nl-NL" b="1" i="1" dirty="0" smtClean="0"/>
              <a:t>onderverdeeld</a:t>
            </a:r>
            <a:r>
              <a:rPr lang="nl-NL" dirty="0" smtClean="0"/>
              <a:t> in: </a:t>
            </a:r>
            <a:br>
              <a:rPr lang="nl-NL" dirty="0" smtClean="0"/>
            </a:br>
            <a:r>
              <a:rPr lang="nl-NL" dirty="0" smtClean="0"/>
              <a:t>- </a:t>
            </a:r>
            <a:r>
              <a:rPr lang="nl-NL" dirty="0" smtClean="0">
                <a:hlinkClick r:id="rId3"/>
              </a:rPr>
              <a:t>barbituraten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 smtClean="0"/>
              <a:t>- </a:t>
            </a:r>
            <a:r>
              <a:rPr lang="nl-NL" dirty="0" smtClean="0">
                <a:hlinkClick r:id="rId4"/>
              </a:rPr>
              <a:t>benzodiazepinen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 smtClean="0"/>
              <a:t>- </a:t>
            </a:r>
            <a:r>
              <a:rPr lang="nl-NL" dirty="0" smtClean="0">
                <a:hlinkClick r:id="rId5"/>
              </a:rPr>
              <a:t>fenytoïne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 smtClean="0"/>
              <a:t>- </a:t>
            </a:r>
            <a:r>
              <a:rPr lang="nl-NL" dirty="0" err="1" smtClean="0">
                <a:hlinkClick r:id="rId6"/>
              </a:rPr>
              <a:t>succinimide</a:t>
            </a:r>
            <a:r>
              <a:rPr lang="nl-NL" dirty="0" smtClean="0">
                <a:hlinkClick r:id="rId6"/>
              </a:rPr>
              <a:t>-derivaten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 smtClean="0"/>
              <a:t>- </a:t>
            </a:r>
            <a:r>
              <a:rPr lang="nl-NL" dirty="0" smtClean="0">
                <a:hlinkClick r:id="rId7"/>
              </a:rPr>
              <a:t>restgroep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zie ook: </a:t>
            </a:r>
            <a:br>
              <a:rPr lang="nl-NL" dirty="0" smtClean="0"/>
            </a:br>
            <a:r>
              <a:rPr lang="nl-NL" dirty="0" smtClean="0"/>
              <a:t>- </a:t>
            </a:r>
            <a:r>
              <a:rPr lang="nl-NL" dirty="0" smtClean="0">
                <a:hlinkClick r:id="rId8"/>
              </a:rPr>
              <a:t>toepassingen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 smtClean="0"/>
              <a:t>- </a:t>
            </a:r>
            <a:r>
              <a:rPr lang="nl-NL" dirty="0" smtClean="0">
                <a:hlinkClick r:id="rId9"/>
              </a:rPr>
              <a:t>epilepsie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 smtClean="0"/>
              <a:t>- </a:t>
            </a:r>
            <a:r>
              <a:rPr lang="nl-NL" dirty="0" smtClean="0">
                <a:hlinkClick r:id="rId10"/>
              </a:rPr>
              <a:t>middelen bij centraal-neurologische aandoeningen</a:t>
            </a:r>
            <a:r>
              <a:rPr lang="nl-NL" dirty="0" smtClean="0"/>
              <a:t> </a:t>
            </a:r>
          </a:p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b="1" dirty="0" smtClean="0"/>
              <a:t>Recept-medicijnen</a:t>
            </a:r>
          </a:p>
          <a:p>
            <a:r>
              <a:rPr lang="nl-NL" dirty="0" smtClean="0">
                <a:hlinkClick r:id="rId11"/>
              </a:rPr>
              <a:t>Carbamazepine Tabletten (generiek)</a:t>
            </a:r>
            <a:endParaRPr lang="nl-NL" dirty="0" smtClean="0"/>
          </a:p>
          <a:p>
            <a:r>
              <a:rPr lang="nl-NL" dirty="0" err="1" smtClean="0">
                <a:hlinkClick r:id="rId12"/>
              </a:rPr>
              <a:t>Clobazam</a:t>
            </a:r>
            <a:r>
              <a:rPr lang="nl-NL" dirty="0" smtClean="0">
                <a:hlinkClick r:id="rId12"/>
              </a:rPr>
              <a:t> Tabletten (generiek)</a:t>
            </a:r>
            <a:endParaRPr lang="nl-NL" dirty="0" smtClean="0"/>
          </a:p>
          <a:p>
            <a:r>
              <a:rPr lang="nl-NL" dirty="0" err="1" smtClean="0">
                <a:hlinkClick r:id="rId13"/>
              </a:rPr>
              <a:t>Clonazepam</a:t>
            </a:r>
            <a:r>
              <a:rPr lang="nl-NL" dirty="0" smtClean="0">
                <a:hlinkClick r:id="rId13"/>
              </a:rPr>
              <a:t> Tabletten (generiek)</a:t>
            </a:r>
            <a:endParaRPr lang="nl-NL" dirty="0" smtClean="0"/>
          </a:p>
          <a:p>
            <a:r>
              <a:rPr lang="nl-NL" dirty="0" err="1" smtClean="0">
                <a:hlinkClick r:id="rId14"/>
              </a:rPr>
              <a:t>Depakine</a:t>
            </a:r>
            <a:r>
              <a:rPr lang="nl-NL" dirty="0" smtClean="0">
                <a:hlinkClick r:id="rId14"/>
              </a:rPr>
              <a:t>®</a:t>
            </a:r>
            <a:endParaRPr lang="nl-NL" dirty="0" smtClean="0"/>
          </a:p>
          <a:p>
            <a:r>
              <a:rPr lang="nl-NL" dirty="0" err="1" smtClean="0">
                <a:hlinkClick r:id="rId15"/>
              </a:rPr>
              <a:t>Diacomit</a:t>
            </a:r>
            <a:r>
              <a:rPr lang="nl-NL" dirty="0" smtClean="0">
                <a:hlinkClick r:id="rId15"/>
              </a:rPr>
              <a:t>® (EU)</a:t>
            </a:r>
            <a:endParaRPr lang="nl-NL" dirty="0" smtClean="0"/>
          </a:p>
          <a:p>
            <a:r>
              <a:rPr lang="nl-NL" dirty="0" err="1" smtClean="0">
                <a:hlinkClick r:id="rId16"/>
              </a:rPr>
              <a:t>Diphantoïne</a:t>
            </a:r>
            <a:r>
              <a:rPr lang="nl-NL" dirty="0" smtClean="0">
                <a:hlinkClick r:id="rId16"/>
              </a:rPr>
              <a:t>® Z</a:t>
            </a:r>
            <a:endParaRPr lang="nl-NL" dirty="0" smtClean="0"/>
          </a:p>
          <a:p>
            <a:r>
              <a:rPr lang="nl-NL" dirty="0" err="1" smtClean="0">
                <a:hlinkClick r:id="rId17"/>
              </a:rPr>
              <a:t>Epanutin</a:t>
            </a:r>
            <a:r>
              <a:rPr lang="nl-NL" dirty="0" smtClean="0">
                <a:hlinkClick r:id="rId17"/>
              </a:rPr>
              <a:t>®</a:t>
            </a:r>
            <a:endParaRPr lang="nl-NL" dirty="0" smtClean="0"/>
          </a:p>
          <a:p>
            <a:r>
              <a:rPr lang="nl-NL" dirty="0" err="1" smtClean="0">
                <a:hlinkClick r:id="rId18"/>
              </a:rPr>
              <a:t>Ethosuximide</a:t>
            </a:r>
            <a:r>
              <a:rPr lang="nl-NL" dirty="0" smtClean="0">
                <a:hlinkClick r:id="rId18"/>
              </a:rPr>
              <a:t> Capsules/Drank</a:t>
            </a:r>
            <a:endParaRPr lang="nl-NL" dirty="0" smtClean="0"/>
          </a:p>
          <a:p>
            <a:r>
              <a:rPr lang="nl-NL" dirty="0" err="1" smtClean="0">
                <a:hlinkClick r:id="rId19"/>
              </a:rPr>
              <a:t>Ethymal</a:t>
            </a:r>
            <a:r>
              <a:rPr lang="nl-NL" dirty="0" smtClean="0">
                <a:hlinkClick r:id="rId19"/>
              </a:rPr>
              <a:t>®</a:t>
            </a:r>
            <a:endParaRPr lang="nl-NL" dirty="0" smtClean="0"/>
          </a:p>
          <a:p>
            <a:r>
              <a:rPr lang="nl-NL" dirty="0" err="1" smtClean="0">
                <a:hlinkClick r:id="rId20"/>
              </a:rPr>
              <a:t>Felbamaat</a:t>
            </a:r>
            <a:r>
              <a:rPr lang="nl-NL" dirty="0" smtClean="0">
                <a:hlinkClick r:id="rId20"/>
              </a:rPr>
              <a:t> Drank</a:t>
            </a:r>
            <a:endParaRPr lang="nl-NL" dirty="0" smtClean="0"/>
          </a:p>
          <a:p>
            <a:r>
              <a:rPr lang="nl-NL" dirty="0" err="1" smtClean="0">
                <a:hlinkClick r:id="rId21"/>
              </a:rPr>
              <a:t>Fenobarbital</a:t>
            </a:r>
            <a:r>
              <a:rPr lang="nl-NL" dirty="0" smtClean="0">
                <a:hlinkClick r:id="rId21"/>
              </a:rPr>
              <a:t> Drank FNA (generiek)</a:t>
            </a:r>
            <a:endParaRPr lang="nl-NL" dirty="0" smtClean="0"/>
          </a:p>
          <a:p>
            <a:r>
              <a:rPr lang="nl-NL" dirty="0" err="1" smtClean="0">
                <a:hlinkClick r:id="rId22"/>
              </a:rPr>
              <a:t>Fenobarbital</a:t>
            </a:r>
            <a:r>
              <a:rPr lang="nl-NL" dirty="0" smtClean="0">
                <a:hlinkClick r:id="rId22"/>
              </a:rPr>
              <a:t> Injecties/Tabletten (generiek)</a:t>
            </a:r>
            <a:endParaRPr lang="nl-NL" dirty="0" smtClean="0"/>
          </a:p>
          <a:p>
            <a:r>
              <a:rPr lang="nl-NL" dirty="0" smtClean="0">
                <a:hlinkClick r:id="rId23"/>
              </a:rPr>
              <a:t>Fenytoïne Injecties/Tabletten</a:t>
            </a:r>
            <a:endParaRPr lang="nl-NL" dirty="0" smtClean="0"/>
          </a:p>
          <a:p>
            <a:r>
              <a:rPr lang="nl-NL" dirty="0" err="1" smtClean="0">
                <a:hlinkClick r:id="rId24"/>
              </a:rPr>
              <a:t>Frisium</a:t>
            </a:r>
            <a:r>
              <a:rPr lang="nl-NL" dirty="0" smtClean="0">
                <a:hlinkClick r:id="rId24"/>
              </a:rPr>
              <a:t>®</a:t>
            </a:r>
            <a:endParaRPr lang="nl-NL" dirty="0" smtClean="0"/>
          </a:p>
          <a:p>
            <a:r>
              <a:rPr lang="nl-NL" dirty="0" err="1" smtClean="0">
                <a:hlinkClick r:id="rId25"/>
              </a:rPr>
              <a:t>Gabapentine</a:t>
            </a:r>
            <a:r>
              <a:rPr lang="nl-NL" dirty="0" smtClean="0">
                <a:hlinkClick r:id="rId25"/>
              </a:rPr>
              <a:t> Capsules/Tabletten (generiek)</a:t>
            </a:r>
            <a:endParaRPr lang="nl-NL" dirty="0" smtClean="0"/>
          </a:p>
          <a:p>
            <a:r>
              <a:rPr lang="nl-NL" dirty="0" err="1" smtClean="0">
                <a:hlinkClick r:id="rId26"/>
              </a:rPr>
              <a:t>Lambipol</a:t>
            </a:r>
            <a:r>
              <a:rPr lang="nl-NL" dirty="0" smtClean="0">
                <a:hlinkClick r:id="rId26"/>
              </a:rPr>
              <a:t>®</a:t>
            </a:r>
            <a:endParaRPr lang="nl-NL" dirty="0" smtClean="0"/>
          </a:p>
          <a:p>
            <a:r>
              <a:rPr lang="nl-NL" dirty="0" err="1" smtClean="0">
                <a:hlinkClick r:id="rId27"/>
              </a:rPr>
              <a:t>Lamictal</a:t>
            </a:r>
            <a:r>
              <a:rPr lang="nl-NL" dirty="0" smtClean="0">
                <a:hlinkClick r:id="rId27"/>
              </a:rPr>
              <a:t>®</a:t>
            </a:r>
            <a:endParaRPr lang="nl-NL" dirty="0" smtClean="0"/>
          </a:p>
          <a:p>
            <a:r>
              <a:rPr lang="nl-NL" dirty="0" err="1" smtClean="0">
                <a:hlinkClick r:id="rId28"/>
              </a:rPr>
              <a:t>Lamotrigine</a:t>
            </a:r>
            <a:r>
              <a:rPr lang="nl-NL" dirty="0" smtClean="0">
                <a:hlinkClick r:id="rId28"/>
              </a:rPr>
              <a:t> Tabletten (generiek)</a:t>
            </a:r>
            <a:endParaRPr lang="nl-NL" dirty="0" smtClean="0"/>
          </a:p>
          <a:p>
            <a:r>
              <a:rPr lang="nl-NL" dirty="0" err="1" smtClean="0">
                <a:hlinkClick r:id="rId29"/>
              </a:rPr>
              <a:t>Levetiracetam</a:t>
            </a:r>
            <a:r>
              <a:rPr lang="nl-NL" dirty="0" smtClean="0">
                <a:hlinkClick r:id="rId29"/>
              </a:rPr>
              <a:t> Tabletten/Oplossing/Infuus (generiek)</a:t>
            </a:r>
            <a:endParaRPr lang="nl-NL" dirty="0" smtClean="0"/>
          </a:p>
          <a:p>
            <a:r>
              <a:rPr lang="nl-NL" dirty="0" err="1" smtClean="0">
                <a:hlinkClick r:id="rId30"/>
              </a:rPr>
              <a:t>Mysoline</a:t>
            </a:r>
            <a:r>
              <a:rPr lang="nl-NL" dirty="0" smtClean="0">
                <a:hlinkClick r:id="rId30"/>
              </a:rPr>
              <a:t>®</a:t>
            </a:r>
            <a:endParaRPr lang="nl-NL" dirty="0" smtClean="0"/>
          </a:p>
          <a:p>
            <a:r>
              <a:rPr lang="nl-NL" dirty="0" err="1" smtClean="0">
                <a:hlinkClick r:id="rId31"/>
              </a:rPr>
              <a:t>Natriumvalproaat</a:t>
            </a:r>
            <a:r>
              <a:rPr lang="nl-NL" dirty="0" smtClean="0">
                <a:hlinkClick r:id="rId31"/>
              </a:rPr>
              <a:t> Drank/Tabletten (generiek)</a:t>
            </a:r>
            <a:endParaRPr lang="nl-NL" dirty="0" smtClean="0"/>
          </a:p>
          <a:p>
            <a:r>
              <a:rPr lang="nl-NL" dirty="0" err="1" smtClean="0">
                <a:hlinkClick r:id="rId32"/>
              </a:rPr>
              <a:t>Neurontin</a:t>
            </a:r>
            <a:r>
              <a:rPr lang="nl-NL" dirty="0" smtClean="0">
                <a:hlinkClick r:id="rId32"/>
              </a:rPr>
              <a:t>®</a:t>
            </a:r>
            <a:endParaRPr lang="nl-NL" dirty="0" smtClean="0"/>
          </a:p>
          <a:p>
            <a:r>
              <a:rPr lang="nl-NL" dirty="0" err="1" smtClean="0">
                <a:hlinkClick r:id="rId33"/>
              </a:rPr>
              <a:t>Orfiril</a:t>
            </a:r>
            <a:r>
              <a:rPr lang="nl-NL" dirty="0" smtClean="0">
                <a:hlinkClick r:id="rId33"/>
              </a:rPr>
              <a:t>®</a:t>
            </a:r>
            <a:endParaRPr lang="nl-NL" dirty="0" smtClean="0"/>
          </a:p>
          <a:p>
            <a:r>
              <a:rPr lang="nl-NL" dirty="0" err="1" smtClean="0">
                <a:hlinkClick r:id="rId34"/>
              </a:rPr>
              <a:t>Oxcarbazepine</a:t>
            </a:r>
            <a:r>
              <a:rPr lang="nl-NL" dirty="0" smtClean="0">
                <a:hlinkClick r:id="rId34"/>
              </a:rPr>
              <a:t> Tabletten (generiek)</a:t>
            </a:r>
            <a:endParaRPr lang="nl-NL" dirty="0" smtClean="0"/>
          </a:p>
          <a:p>
            <a:r>
              <a:rPr lang="nl-NL" dirty="0" err="1" smtClean="0">
                <a:hlinkClick r:id="rId35"/>
              </a:rPr>
              <a:t>Primidon</a:t>
            </a:r>
            <a:r>
              <a:rPr lang="nl-NL" dirty="0" smtClean="0">
                <a:hlinkClick r:id="rId35"/>
              </a:rPr>
              <a:t> Tabletten</a:t>
            </a:r>
            <a:endParaRPr lang="nl-NL" dirty="0" smtClean="0"/>
          </a:p>
          <a:p>
            <a:r>
              <a:rPr lang="nl-NL" dirty="0" err="1" smtClean="0">
                <a:hlinkClick r:id="rId36"/>
              </a:rPr>
              <a:t>Propymal</a:t>
            </a:r>
            <a:r>
              <a:rPr lang="nl-NL" dirty="0" smtClean="0">
                <a:hlinkClick r:id="rId36"/>
              </a:rPr>
              <a:t>®</a:t>
            </a:r>
            <a:endParaRPr lang="nl-NL" dirty="0" smtClean="0"/>
          </a:p>
          <a:p>
            <a:r>
              <a:rPr lang="nl-NL" dirty="0" err="1" smtClean="0">
                <a:hlinkClick r:id="rId37"/>
              </a:rPr>
              <a:t>Rivotril</a:t>
            </a:r>
            <a:r>
              <a:rPr lang="nl-NL" dirty="0" smtClean="0">
                <a:hlinkClick r:id="rId37"/>
              </a:rPr>
              <a:t>®</a:t>
            </a:r>
            <a:endParaRPr lang="nl-NL" dirty="0" smtClean="0"/>
          </a:p>
          <a:p>
            <a:r>
              <a:rPr lang="nl-NL" dirty="0" err="1" smtClean="0">
                <a:hlinkClick r:id="rId38"/>
              </a:rPr>
              <a:t>Sabril</a:t>
            </a:r>
            <a:r>
              <a:rPr lang="nl-NL" dirty="0" smtClean="0">
                <a:hlinkClick r:id="rId38"/>
              </a:rPr>
              <a:t>®</a:t>
            </a:r>
            <a:endParaRPr lang="nl-NL" dirty="0" smtClean="0"/>
          </a:p>
          <a:p>
            <a:r>
              <a:rPr lang="nl-NL" dirty="0" err="1" smtClean="0">
                <a:hlinkClick r:id="rId39"/>
              </a:rPr>
              <a:t>Taloxa</a:t>
            </a:r>
            <a:r>
              <a:rPr lang="nl-NL" dirty="0" smtClean="0">
                <a:hlinkClick r:id="rId39"/>
              </a:rPr>
              <a:t>®</a:t>
            </a:r>
            <a:endParaRPr lang="nl-NL" dirty="0" smtClean="0"/>
          </a:p>
          <a:p>
            <a:r>
              <a:rPr lang="nl-NL" dirty="0" err="1" smtClean="0">
                <a:hlinkClick r:id="rId40"/>
              </a:rPr>
              <a:t>Tegretol</a:t>
            </a:r>
            <a:r>
              <a:rPr lang="nl-NL" dirty="0" smtClean="0">
                <a:hlinkClick r:id="rId40"/>
              </a:rPr>
              <a:t>®</a:t>
            </a:r>
            <a:endParaRPr lang="nl-NL" dirty="0" smtClean="0"/>
          </a:p>
          <a:p>
            <a:r>
              <a:rPr lang="nl-NL" dirty="0" err="1" smtClean="0">
                <a:hlinkClick r:id="rId41"/>
              </a:rPr>
              <a:t>Topamax</a:t>
            </a:r>
            <a:r>
              <a:rPr lang="nl-NL" dirty="0" smtClean="0">
                <a:hlinkClick r:id="rId41"/>
              </a:rPr>
              <a:t>®</a:t>
            </a:r>
            <a:endParaRPr lang="nl-NL" dirty="0" smtClean="0"/>
          </a:p>
          <a:p>
            <a:r>
              <a:rPr lang="nl-NL" dirty="0" err="1" smtClean="0">
                <a:hlinkClick r:id="rId42"/>
              </a:rPr>
              <a:t>Topepsil</a:t>
            </a:r>
            <a:r>
              <a:rPr lang="nl-NL" dirty="0" smtClean="0">
                <a:hlinkClick r:id="rId42"/>
              </a:rPr>
              <a:t>®</a:t>
            </a:r>
            <a:endParaRPr lang="nl-NL" dirty="0" smtClean="0"/>
          </a:p>
          <a:p>
            <a:r>
              <a:rPr lang="nl-NL" dirty="0" err="1" smtClean="0">
                <a:hlinkClick r:id="rId43"/>
              </a:rPr>
              <a:t>Topilept</a:t>
            </a:r>
            <a:r>
              <a:rPr lang="nl-NL" dirty="0" smtClean="0">
                <a:hlinkClick r:id="rId43"/>
              </a:rPr>
              <a:t>®</a:t>
            </a:r>
            <a:endParaRPr lang="nl-NL" dirty="0" smtClean="0"/>
          </a:p>
          <a:p>
            <a:r>
              <a:rPr lang="nl-NL" dirty="0" err="1" smtClean="0">
                <a:hlinkClick r:id="rId44"/>
              </a:rPr>
              <a:t>Topiragis</a:t>
            </a:r>
            <a:r>
              <a:rPr lang="nl-NL" dirty="0" smtClean="0">
                <a:hlinkClick r:id="rId44"/>
              </a:rPr>
              <a:t>®</a:t>
            </a:r>
            <a:endParaRPr lang="nl-NL" dirty="0" smtClean="0"/>
          </a:p>
          <a:p>
            <a:r>
              <a:rPr lang="nl-NL" dirty="0" err="1" smtClean="0">
                <a:hlinkClick r:id="rId45"/>
              </a:rPr>
              <a:t>Topiramaat</a:t>
            </a:r>
            <a:r>
              <a:rPr lang="nl-NL" dirty="0" smtClean="0">
                <a:hlinkClick r:id="rId45"/>
              </a:rPr>
              <a:t> Capsules/Tabletten (generiek)</a:t>
            </a:r>
            <a:endParaRPr lang="nl-NL" dirty="0" smtClean="0"/>
          </a:p>
          <a:p>
            <a:r>
              <a:rPr lang="nl-NL" dirty="0" smtClean="0">
                <a:hlinkClick r:id="rId46"/>
              </a:rPr>
              <a:t>Valproïnezuur Zetpillen FNA (generiek)</a:t>
            </a:r>
            <a:endParaRPr lang="nl-NL" dirty="0" smtClean="0"/>
          </a:p>
          <a:p>
            <a:r>
              <a:rPr lang="nl-NL" dirty="0" err="1" smtClean="0">
                <a:hlinkClick r:id="rId47"/>
              </a:rPr>
              <a:t>Vigabatrine</a:t>
            </a:r>
            <a:r>
              <a:rPr lang="nl-NL" dirty="0" smtClean="0">
                <a:hlinkClick r:id="rId47"/>
              </a:rPr>
              <a:t> </a:t>
            </a:r>
            <a:r>
              <a:rPr lang="nl-NL" dirty="0" err="1" smtClean="0">
                <a:hlinkClick r:id="rId47"/>
              </a:rPr>
              <a:t>Sachtes</a:t>
            </a:r>
            <a:r>
              <a:rPr lang="nl-NL" dirty="0" smtClean="0">
                <a:hlinkClick r:id="rId47"/>
              </a:rPr>
              <a:t>/Tabletten</a:t>
            </a:r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1A1C4-AA0C-4326-9535-C6D3517A737B}" type="slidenum">
              <a:rPr lang="nl-NL" smtClean="0"/>
              <a:t>17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9525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B2DF-2272-4BD2-B5D6-EC6453AD56EF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D601-3088-49C0-B7E1-49053C31E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3689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B2DF-2272-4BD2-B5D6-EC6453AD56EF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D601-3088-49C0-B7E1-49053C31E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815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B2DF-2272-4BD2-B5D6-EC6453AD56EF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D601-3088-49C0-B7E1-49053C31E749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3104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B2DF-2272-4BD2-B5D6-EC6453AD56EF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D601-3088-49C0-B7E1-49053C31E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14978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B2DF-2272-4BD2-B5D6-EC6453AD56EF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D601-3088-49C0-B7E1-49053C31E749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7095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B2DF-2272-4BD2-B5D6-EC6453AD56EF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D601-3088-49C0-B7E1-49053C31E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761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B2DF-2272-4BD2-B5D6-EC6453AD56EF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D601-3088-49C0-B7E1-49053C31E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48834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B2DF-2272-4BD2-B5D6-EC6453AD56EF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D601-3088-49C0-B7E1-49053C31E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5843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B2DF-2272-4BD2-B5D6-EC6453AD56EF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D601-3088-49C0-B7E1-49053C31E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5078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B2DF-2272-4BD2-B5D6-EC6453AD56EF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D601-3088-49C0-B7E1-49053C31E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380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B2DF-2272-4BD2-B5D6-EC6453AD56EF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D601-3088-49C0-B7E1-49053C31E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0863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B2DF-2272-4BD2-B5D6-EC6453AD56EF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D601-3088-49C0-B7E1-49053C31E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4059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B2DF-2272-4BD2-B5D6-EC6453AD56EF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D601-3088-49C0-B7E1-49053C31E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6791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B2DF-2272-4BD2-B5D6-EC6453AD56EF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D601-3088-49C0-B7E1-49053C31E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7791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B2DF-2272-4BD2-B5D6-EC6453AD56EF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D601-3088-49C0-B7E1-49053C31E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6861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B2DF-2272-4BD2-B5D6-EC6453AD56EF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D601-3088-49C0-B7E1-49053C31E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807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7B2DF-2272-4BD2-B5D6-EC6453AD56EF}" type="datetimeFigureOut">
              <a:rPr lang="nl-NL" smtClean="0"/>
              <a:t>19-5-2020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ACBD601-3088-49C0-B7E1-49053C31E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3995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pilepsie.nl/over-epilepsie/pagina/245-2/tonisch-clonische-aanval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pilepsie.nl/over-epilepsie/pagina/244-2/absence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pilepsie.nl/over-epilepsie/pagina/246-2/myoclonische-aanval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pilepsie.nl/over-epilepsie/pagina/100-2/medicijnen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pilepsie.nl/over-epilepsie/pagina/10-2/oorzaken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pilepsie.nl/over-epilepsie/pagina/242-2/focale-aanval-met-intacte-gewaarwordin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pilepsie.nl/over-epilepsie/pagina/243-2/focale-aanval-met-verminderde-gewaarwording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07067" y="4654386"/>
            <a:ext cx="7766936" cy="1096899"/>
          </a:xfrm>
        </p:spPr>
        <p:txBody>
          <a:bodyPr>
            <a:noAutofit/>
          </a:bodyPr>
          <a:lstStyle/>
          <a:p>
            <a:pPr algn="ctr"/>
            <a:r>
              <a:rPr lang="nl-NL" sz="2400" dirty="0">
                <a:solidFill>
                  <a:srgbClr val="002060"/>
                </a:solidFill>
              </a:rPr>
              <a:t>Module 11 Verstandelijk beperkten zorg</a:t>
            </a:r>
          </a:p>
          <a:p>
            <a:pPr algn="ctr"/>
            <a:r>
              <a:rPr lang="nl-NL" sz="2400" dirty="0" smtClean="0">
                <a:solidFill>
                  <a:srgbClr val="002060"/>
                </a:solidFill>
              </a:rPr>
              <a:t>Epilepsie </a:t>
            </a:r>
            <a:endParaRPr lang="nl-NL" sz="2400" dirty="0">
              <a:solidFill>
                <a:srgbClr val="002060"/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420" y="5490028"/>
            <a:ext cx="1304003" cy="1304003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224" y="537953"/>
            <a:ext cx="6544622" cy="368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199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Tonisch-clonische aanval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4049" y="1458459"/>
            <a:ext cx="9170278" cy="5067031"/>
          </a:xfrm>
        </p:spPr>
        <p:txBody>
          <a:bodyPr/>
          <a:lstStyle/>
          <a:p>
            <a:r>
              <a:rPr lang="nl-NL" dirty="0"/>
              <a:t>De tonisch-clonische aanval is de meest bekende aanval, maar niet de meest voorkomende. </a:t>
            </a:r>
            <a:endParaRPr lang="nl-NL" dirty="0" smtClean="0"/>
          </a:p>
          <a:p>
            <a:r>
              <a:rPr lang="nl-NL" dirty="0" smtClean="0"/>
              <a:t>Deze </a:t>
            </a:r>
            <a:r>
              <a:rPr lang="nl-NL" dirty="0"/>
              <a:t>aanval wordt ook wel toeval, insult of grote aanval genoemd. Vroeger sprak men ook wel over 'grand mal'. </a:t>
            </a:r>
            <a:endParaRPr lang="nl-NL" dirty="0" smtClean="0"/>
          </a:p>
          <a:p>
            <a:r>
              <a:rPr lang="nl-NL" dirty="0" smtClean="0"/>
              <a:t>Tonisch-clonisch </a:t>
            </a:r>
            <a:r>
              <a:rPr lang="nl-NL" dirty="0"/>
              <a:t>betekent verkrampt en schokkend. De naam geeft aan wat tijdens een aanval gebeurt</a:t>
            </a:r>
            <a:r>
              <a:rPr lang="nl-NL" dirty="0" smtClean="0"/>
              <a:t>.</a:t>
            </a:r>
          </a:p>
          <a:p>
            <a:endParaRPr lang="nl-NL" dirty="0"/>
          </a:p>
          <a:p>
            <a:endParaRPr lang="nl-NL" dirty="0" smtClean="0"/>
          </a:p>
          <a:p>
            <a:r>
              <a:rPr lang="nl-NL" dirty="0" smtClean="0"/>
              <a:t>Bekijk een voorbeeld van de aanval via onderstaand filmpje:</a:t>
            </a:r>
          </a:p>
          <a:p>
            <a:r>
              <a:rPr lang="nl-NL" dirty="0">
                <a:hlinkClick r:id="rId3"/>
              </a:rPr>
              <a:t>https://www.epilepsie.nl/over-epilepsie/pagina/245-2/tonisch-clonische-aanval/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44062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Absense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1055" y="1413165"/>
            <a:ext cx="8802947" cy="4628198"/>
          </a:xfrm>
        </p:spPr>
        <p:txBody>
          <a:bodyPr/>
          <a:lstStyle/>
          <a:p>
            <a:r>
              <a:rPr lang="nl-NL" dirty="0"/>
              <a:t>Tijdens een absence staart iemand, meestal zijn dit kinderen, 3 tot 30 seconden voor zich uit, en hervat de bezigheden daarna weer alsof er niets is gebeurd. </a:t>
            </a:r>
            <a:endParaRPr lang="nl-NL" dirty="0" smtClean="0"/>
          </a:p>
          <a:p>
            <a:r>
              <a:rPr lang="nl-NL" dirty="0" smtClean="0"/>
              <a:t>Soms </a:t>
            </a:r>
            <a:r>
              <a:rPr lang="nl-NL" dirty="0"/>
              <a:t>zijn er subtiele bewegingen of schokjes. </a:t>
            </a:r>
            <a:endParaRPr lang="nl-NL" dirty="0" smtClean="0"/>
          </a:p>
          <a:p>
            <a:r>
              <a:rPr lang="nl-NL" dirty="0" smtClean="0"/>
              <a:t>Er </a:t>
            </a:r>
            <a:r>
              <a:rPr lang="nl-NL" dirty="0"/>
              <a:t>zijn geen of minimale motorische verschijnselen</a:t>
            </a:r>
            <a:r>
              <a:rPr lang="nl-NL" dirty="0" smtClean="0"/>
              <a:t>.</a:t>
            </a:r>
          </a:p>
          <a:p>
            <a:r>
              <a:rPr lang="nl-NL" dirty="0" smtClean="0"/>
              <a:t>De persoon valt </a:t>
            </a:r>
            <a:r>
              <a:rPr lang="nl-NL" dirty="0"/>
              <a:t>niet en er gebeuren zelden ongelukken bij de aanval, omdat de spierspanning niet verandert en de balans niet verstoord raakt.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Bekijk een voorbeeld van een </a:t>
            </a:r>
            <a:r>
              <a:rPr lang="nl-NL" dirty="0" err="1" smtClean="0"/>
              <a:t>absense</a:t>
            </a:r>
            <a:r>
              <a:rPr lang="nl-NL" dirty="0" smtClean="0"/>
              <a:t> via onderstaande link.</a:t>
            </a:r>
          </a:p>
          <a:p>
            <a:pPr marL="0" indent="0">
              <a:buNone/>
            </a:pPr>
            <a:r>
              <a:rPr lang="nl-NL" dirty="0">
                <a:hlinkClick r:id="rId2"/>
              </a:rPr>
              <a:t>https://www.epilepsie.nl/over-epilepsie/pagina/244-2/absence/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94996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Myoclonische</a:t>
            </a:r>
            <a:r>
              <a:rPr lang="nl-NL" dirty="0" smtClean="0"/>
              <a:t> aanval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572760"/>
            <a:ext cx="9446380" cy="4550454"/>
          </a:xfrm>
        </p:spPr>
        <p:txBody>
          <a:bodyPr/>
          <a:lstStyle/>
          <a:p>
            <a:r>
              <a:rPr lang="nl-NL" dirty="0"/>
              <a:t>Bij een </a:t>
            </a:r>
            <a:r>
              <a:rPr lang="nl-NL" dirty="0" err="1"/>
              <a:t>myoclonische</a:t>
            </a:r>
            <a:r>
              <a:rPr lang="nl-NL" dirty="0"/>
              <a:t> aanval trekken spieren in armen en/of benen zich vrij plotseling samen waardoor schokjes optreden</a:t>
            </a:r>
            <a:r>
              <a:rPr lang="nl-NL" dirty="0" smtClean="0"/>
              <a:t>.</a:t>
            </a:r>
          </a:p>
          <a:p>
            <a:r>
              <a:rPr lang="nl-NL" dirty="0" smtClean="0"/>
              <a:t> </a:t>
            </a:r>
            <a:r>
              <a:rPr lang="nl-NL" dirty="0"/>
              <a:t>Soms gaat het om één schokje, soms om een hele serie. Een enkele keer doet het hele lichaam mee. </a:t>
            </a:r>
            <a:endParaRPr lang="nl-NL" dirty="0" smtClean="0"/>
          </a:p>
          <a:p>
            <a:r>
              <a:rPr lang="nl-NL" dirty="0" smtClean="0"/>
              <a:t>De </a:t>
            </a:r>
            <a:r>
              <a:rPr lang="nl-NL" dirty="0"/>
              <a:t>schokjes duren zo kort dat het bewustzijn niet of niet waarneembaar wordt verstoord. Als de spierschokjes hevig zijn, kan iemand vallen. </a:t>
            </a:r>
            <a:endParaRPr lang="nl-NL" dirty="0" smtClean="0"/>
          </a:p>
          <a:p>
            <a:r>
              <a:rPr lang="nl-NL" dirty="0" smtClean="0"/>
              <a:t>Een </a:t>
            </a:r>
            <a:r>
              <a:rPr lang="nl-NL" dirty="0" err="1"/>
              <a:t>myoclonische</a:t>
            </a:r>
            <a:r>
              <a:rPr lang="nl-NL" dirty="0"/>
              <a:t> aanval duurt kort en mensen herstellen zich snel na een aanval.</a:t>
            </a:r>
            <a:endParaRPr lang="nl-NL" dirty="0"/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Bekijk een voorbeeld van een </a:t>
            </a:r>
            <a:r>
              <a:rPr lang="nl-NL" dirty="0" err="1" smtClean="0"/>
              <a:t>myoclonische</a:t>
            </a:r>
            <a:r>
              <a:rPr lang="nl-NL" dirty="0" smtClean="0"/>
              <a:t> aanval via onderstaande link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>
                <a:hlinkClick r:id="rId2"/>
              </a:rPr>
              <a:t>https://www.epilepsie.nl/over-epilepsie/pagina/246-2/myoclonische-aanval/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22238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Gevolgen van Epilepsie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670732"/>
            <a:ext cx="8596668" cy="3880773"/>
          </a:xfrm>
        </p:spPr>
        <p:txBody>
          <a:bodyPr/>
          <a:lstStyle/>
          <a:p>
            <a:r>
              <a:rPr lang="nl-NL" sz="2200" dirty="0" smtClean="0">
                <a:solidFill>
                  <a:srgbClr val="002060"/>
                </a:solidFill>
              </a:rPr>
              <a:t>Verwondingen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Leven met beperkingen zoals: niet autorijden &amp; niet alleen zwemmen/baden.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Onzekerheid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Leven met over bezorgdheid van omgeving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Soms minderwaardigheidsgevoel</a:t>
            </a:r>
          </a:p>
          <a:p>
            <a:pPr marL="0" indent="0">
              <a:buNone/>
            </a:pP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634753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Begeleiding bij epilepsie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200" dirty="0" smtClean="0">
                <a:solidFill>
                  <a:srgbClr val="002060"/>
                </a:solidFill>
              </a:rPr>
              <a:t>Aandacht voor de omgeving !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Helm op maat bij val-aanvallen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Onbreekbaar servies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Geen scherpe randen en kanten in woonomgeving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636234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Begeleiding tijdens aanval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96291"/>
            <a:ext cx="8596668" cy="4545071"/>
          </a:xfrm>
        </p:spPr>
        <p:txBody>
          <a:bodyPr/>
          <a:lstStyle/>
          <a:p>
            <a:r>
              <a:rPr lang="nl-NL" sz="2200" dirty="0" smtClean="0">
                <a:solidFill>
                  <a:srgbClr val="002060"/>
                </a:solidFill>
              </a:rPr>
              <a:t>Laat de persoon weten dat je er bent. 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Tijd bijhouden ! &amp; Observeren !</a:t>
            </a:r>
            <a:endParaRPr lang="nl-NL" sz="2200" dirty="0">
              <a:solidFill>
                <a:srgbClr val="002060"/>
              </a:solidFill>
            </a:endParaRPr>
          </a:p>
          <a:p>
            <a:r>
              <a:rPr lang="nl-NL" sz="2200" dirty="0" smtClean="0">
                <a:solidFill>
                  <a:srgbClr val="002060"/>
                </a:solidFill>
              </a:rPr>
              <a:t>Voorkom dat de persoon zich bezeert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Stop niets in de mond !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Houd hoofd indien mogelijk iets opzij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Zondig knellende kleding losmaken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Arts indien nodig waarschuwen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694435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Observatielijst epileptische aanval 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5142231"/>
              </p:ext>
            </p:extLst>
          </p:nvPr>
        </p:nvGraphicFramePr>
        <p:xfrm>
          <a:off x="677863" y="2160588"/>
          <a:ext cx="8596311" cy="340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437">
                  <a:extLst>
                    <a:ext uri="{9D8B030D-6E8A-4147-A177-3AD203B41FA5}">
                      <a16:colId xmlns:a16="http://schemas.microsoft.com/office/drawing/2014/main" val="2347272369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3018977560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41583311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rgbClr val="002060"/>
                          </a:solidFill>
                        </a:rPr>
                        <a:t>Voor aanval</a:t>
                      </a:r>
                      <a:endParaRPr lang="nl-NL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rgbClr val="002060"/>
                          </a:solidFill>
                        </a:rPr>
                        <a:t>Tijdens de aanval</a:t>
                      </a:r>
                      <a:endParaRPr lang="nl-NL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rgbClr val="002060"/>
                          </a:solidFill>
                        </a:rPr>
                        <a:t>Na de aanval </a:t>
                      </a:r>
                      <a:endParaRPr lang="nl-NL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427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rgbClr val="002060"/>
                          </a:solidFill>
                        </a:rPr>
                        <a:t>Provocerende factoren</a:t>
                      </a:r>
                      <a:endParaRPr lang="nl-NL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rgbClr val="002060"/>
                          </a:solidFill>
                        </a:rPr>
                        <a:t>Hoe was het begin</a:t>
                      </a:r>
                      <a:r>
                        <a:rPr lang="nl-NL" baseline="0" dirty="0" smtClean="0">
                          <a:solidFill>
                            <a:srgbClr val="002060"/>
                          </a:solidFill>
                        </a:rPr>
                        <a:t> van de aanval ?</a:t>
                      </a:r>
                      <a:endParaRPr lang="nl-NL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rgbClr val="002060"/>
                          </a:solidFill>
                        </a:rPr>
                        <a:t>Hoelang duurde het ?</a:t>
                      </a:r>
                      <a:endParaRPr lang="nl-NL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600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rgbClr val="002060"/>
                          </a:solidFill>
                        </a:rPr>
                        <a:t>Voelde de zorgvrager de aanval aankomen ?</a:t>
                      </a:r>
                      <a:endParaRPr lang="nl-NL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rgbClr val="002060"/>
                          </a:solidFill>
                        </a:rPr>
                        <a:t>Hoe was het verloop</a:t>
                      </a:r>
                      <a:r>
                        <a:rPr lang="nl-NL" baseline="0" dirty="0" smtClean="0">
                          <a:solidFill>
                            <a:srgbClr val="002060"/>
                          </a:solidFill>
                        </a:rPr>
                        <a:t> ?</a:t>
                      </a:r>
                      <a:endParaRPr lang="nl-NL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rgbClr val="002060"/>
                          </a:solidFill>
                        </a:rPr>
                        <a:t>Hoe is het bewustzijn</a:t>
                      </a:r>
                      <a:r>
                        <a:rPr lang="nl-NL" baseline="0" dirty="0" smtClean="0">
                          <a:solidFill>
                            <a:srgbClr val="002060"/>
                          </a:solidFill>
                        </a:rPr>
                        <a:t> ?</a:t>
                      </a:r>
                      <a:endParaRPr lang="nl-NL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595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rgbClr val="002060"/>
                          </a:solidFill>
                        </a:rPr>
                        <a:t>Kon je de aanval</a:t>
                      </a:r>
                      <a:r>
                        <a:rPr lang="nl-NL" baseline="0" dirty="0" smtClean="0">
                          <a:solidFill>
                            <a:srgbClr val="002060"/>
                          </a:solidFill>
                        </a:rPr>
                        <a:t> zien aankomen ?</a:t>
                      </a:r>
                      <a:endParaRPr lang="nl-NL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rgbClr val="002060"/>
                          </a:solidFill>
                        </a:rPr>
                        <a:t>Is</a:t>
                      </a:r>
                      <a:r>
                        <a:rPr lang="nl-NL" baseline="0" dirty="0" smtClean="0">
                          <a:solidFill>
                            <a:srgbClr val="002060"/>
                          </a:solidFill>
                        </a:rPr>
                        <a:t> deze gestart tijdens waak of slaap ? </a:t>
                      </a:r>
                      <a:endParaRPr lang="nl-NL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rgbClr val="002060"/>
                          </a:solidFill>
                        </a:rPr>
                        <a:t>Is</a:t>
                      </a:r>
                      <a:r>
                        <a:rPr lang="nl-NL" baseline="0" dirty="0" smtClean="0">
                          <a:solidFill>
                            <a:srgbClr val="002060"/>
                          </a:solidFill>
                        </a:rPr>
                        <a:t> de zorgvrager gewond ?</a:t>
                      </a:r>
                      <a:endParaRPr lang="nl-NL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426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rgbClr val="002060"/>
                          </a:solidFill>
                        </a:rPr>
                        <a:t>Incontinentie ?</a:t>
                      </a:r>
                      <a:endParaRPr lang="nl-NL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6350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rgbClr val="002060"/>
                          </a:solidFill>
                        </a:rPr>
                        <a:t>Medicatiegebruik</a:t>
                      </a:r>
                      <a:r>
                        <a:rPr lang="nl-NL" baseline="0" dirty="0" smtClean="0">
                          <a:solidFill>
                            <a:srgbClr val="002060"/>
                          </a:solidFill>
                        </a:rPr>
                        <a:t> ?</a:t>
                      </a:r>
                      <a:endParaRPr lang="nl-NL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rgbClr val="002060"/>
                          </a:solidFill>
                        </a:rPr>
                        <a:t>Medicatiegebruik</a:t>
                      </a:r>
                      <a:r>
                        <a:rPr lang="nl-NL" baseline="0" dirty="0" smtClean="0">
                          <a:solidFill>
                            <a:srgbClr val="002060"/>
                          </a:solidFill>
                        </a:rPr>
                        <a:t> ? </a:t>
                      </a:r>
                      <a:endParaRPr lang="nl-NL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89165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860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48897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Medicatie Epilepsie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40327" y="1537855"/>
            <a:ext cx="8733675" cy="4503507"/>
          </a:xfrm>
        </p:spPr>
        <p:txBody>
          <a:bodyPr>
            <a:normAutofit fontScale="92500" lnSpcReduction="10000"/>
          </a:bodyPr>
          <a:lstStyle/>
          <a:p>
            <a:r>
              <a:rPr lang="nl-NL" sz="2200" dirty="0" smtClean="0">
                <a:solidFill>
                  <a:srgbClr val="002060"/>
                </a:solidFill>
              </a:rPr>
              <a:t>Anti-epileptica</a:t>
            </a:r>
          </a:p>
          <a:p>
            <a:r>
              <a:rPr lang="nl-NL" sz="2200" dirty="0">
                <a:solidFill>
                  <a:srgbClr val="002060"/>
                </a:solidFill>
              </a:rPr>
              <a:t>M</a:t>
            </a:r>
            <a:r>
              <a:rPr lang="nl-NL" sz="2200" dirty="0" smtClean="0">
                <a:solidFill>
                  <a:srgbClr val="002060"/>
                </a:solidFill>
              </a:rPr>
              <a:t>edicijnen </a:t>
            </a:r>
            <a:r>
              <a:rPr lang="nl-NL" sz="2200" dirty="0">
                <a:solidFill>
                  <a:srgbClr val="002060"/>
                </a:solidFill>
              </a:rPr>
              <a:t>onderdrukken het overmatig ontladen van de hersencellen. 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Medicatie kan niet genezen.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Bij 70% totale onderdrukking van aanvallen. </a:t>
            </a:r>
          </a:p>
          <a:p>
            <a:endParaRPr lang="nl-NL" sz="2200" dirty="0">
              <a:solidFill>
                <a:srgbClr val="002060"/>
              </a:solidFill>
            </a:endParaRPr>
          </a:p>
          <a:p>
            <a:r>
              <a:rPr lang="nl-NL" sz="2200" dirty="0" smtClean="0">
                <a:solidFill>
                  <a:srgbClr val="002060"/>
                </a:solidFill>
              </a:rPr>
              <a:t>Bijwerkingen</a:t>
            </a:r>
          </a:p>
          <a:p>
            <a:pPr marL="0" indent="0">
              <a:buNone/>
            </a:pPr>
            <a:r>
              <a:rPr lang="nl-NL" sz="2200" dirty="0">
                <a:solidFill>
                  <a:srgbClr val="002060"/>
                </a:solidFill>
              </a:rPr>
              <a:t> </a:t>
            </a:r>
            <a:r>
              <a:rPr lang="nl-NL" sz="2200" dirty="0" smtClean="0">
                <a:solidFill>
                  <a:srgbClr val="002060"/>
                </a:solidFill>
              </a:rPr>
              <a:t>    * Moe</a:t>
            </a:r>
          </a:p>
          <a:p>
            <a:pPr marL="0" indent="0">
              <a:buNone/>
            </a:pPr>
            <a:r>
              <a:rPr lang="nl-NL" sz="2200" dirty="0">
                <a:solidFill>
                  <a:srgbClr val="002060"/>
                </a:solidFill>
              </a:rPr>
              <a:t> </a:t>
            </a:r>
            <a:r>
              <a:rPr lang="nl-NL" sz="2200" dirty="0" smtClean="0">
                <a:solidFill>
                  <a:srgbClr val="002060"/>
                </a:solidFill>
              </a:rPr>
              <a:t>    * Traagheid</a:t>
            </a:r>
          </a:p>
          <a:p>
            <a:endParaRPr lang="nl-NL" dirty="0"/>
          </a:p>
          <a:p>
            <a:endParaRPr lang="nl-NL" dirty="0" smtClean="0"/>
          </a:p>
          <a:p>
            <a:r>
              <a:rPr lang="nl-NL" dirty="0">
                <a:hlinkClick r:id="rId3"/>
              </a:rPr>
              <a:t>https://www.epilepsie.nl/over-epilepsie/pagina/100-2/medicijnen</a:t>
            </a:r>
            <a:r>
              <a:rPr lang="nl-NL" dirty="0" smtClean="0">
                <a:hlinkClick r:id="rId3"/>
              </a:rPr>
              <a:t>/</a:t>
            </a:r>
            <a:endParaRPr lang="nl-NL" dirty="0" smtClean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5937691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Einde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8183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589089"/>
            <a:ext cx="8596668" cy="3880773"/>
          </a:xfrm>
        </p:spPr>
        <p:txBody>
          <a:bodyPr>
            <a:normAutofit/>
          </a:bodyPr>
          <a:lstStyle/>
          <a:p>
            <a:r>
              <a:rPr lang="nl-NL" sz="2200" dirty="0" smtClean="0">
                <a:solidFill>
                  <a:srgbClr val="002060"/>
                </a:solidFill>
              </a:rPr>
              <a:t>Wat is epilepsie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Onderverdeling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Oorzaken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Soorten epilepsie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Gevolgen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Begeleiding</a:t>
            </a:r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877487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epilepsie 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1055" y="1537855"/>
            <a:ext cx="8802947" cy="4503507"/>
          </a:xfrm>
        </p:spPr>
        <p:txBody>
          <a:bodyPr/>
          <a:lstStyle/>
          <a:p>
            <a:r>
              <a:rPr lang="nl-NL" sz="2200" dirty="0" smtClean="0">
                <a:solidFill>
                  <a:srgbClr val="002060"/>
                </a:solidFill>
              </a:rPr>
              <a:t>Verschijnselen die optreden bij plotseling overmatige ontlading van de hersenen. </a:t>
            </a:r>
          </a:p>
          <a:p>
            <a:endParaRPr lang="nl-NL" sz="2200" dirty="0">
              <a:solidFill>
                <a:srgbClr val="002060"/>
              </a:solidFill>
            </a:endParaRPr>
          </a:p>
          <a:p>
            <a:endParaRPr lang="nl-NL" sz="2200" dirty="0" smtClean="0">
              <a:solidFill>
                <a:srgbClr val="002060"/>
              </a:solidFill>
            </a:endParaRPr>
          </a:p>
          <a:p>
            <a:r>
              <a:rPr lang="nl-NL" sz="2200" dirty="0" smtClean="0">
                <a:solidFill>
                  <a:srgbClr val="002060"/>
                </a:solidFill>
              </a:rPr>
              <a:t>1 op de 150 mensen heeft epilepsie ( minder dan 1%)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1 op de 3 mensen met verstandelijke beperking heeft epilepsie ( 33 %)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1 op de 2 mensen met een ernstige verstandelijke beperking ( 50%)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53990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Onderverdeling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523447"/>
            <a:ext cx="8596668" cy="3880773"/>
          </a:xfrm>
        </p:spPr>
        <p:txBody>
          <a:bodyPr/>
          <a:lstStyle/>
          <a:p>
            <a:r>
              <a:rPr lang="nl-NL" sz="2200" dirty="0" smtClean="0">
                <a:solidFill>
                  <a:srgbClr val="002060"/>
                </a:solidFill>
              </a:rPr>
              <a:t>Partiele epilepsie ( beginnend vanuit een plek)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Gegeneraliseerde epilepsie ( beginnend vanuit de hele hersenen)</a:t>
            </a:r>
          </a:p>
          <a:p>
            <a:endParaRPr lang="nl-NL" dirty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946" y="2412514"/>
            <a:ext cx="5141222" cy="4112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589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  Bekende Oorzaken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531257"/>
            <a:ext cx="10032230" cy="4786416"/>
          </a:xfrm>
        </p:spPr>
        <p:txBody>
          <a:bodyPr>
            <a:normAutofit/>
          </a:bodyPr>
          <a:lstStyle/>
          <a:p>
            <a:r>
              <a:rPr lang="nl-NL" sz="2200" dirty="0" smtClean="0">
                <a:solidFill>
                  <a:srgbClr val="002060"/>
                </a:solidFill>
              </a:rPr>
              <a:t>Zuurstof tekort voor/tijdens geboorte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Hersenvliesontsteking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Hersentumor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Trauma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Vergiftiging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Onbekende oorzaken ( erfelijkheid, chemische veranderingen in de hersenen</a:t>
            </a:r>
            <a:r>
              <a:rPr lang="nl-NL" dirty="0" smtClean="0"/>
              <a:t>)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>
                <a:hlinkClick r:id="rId2"/>
              </a:rPr>
              <a:t>https://www.epilepsie.nl/over-epilepsie/pagina/10-2/oorzaken</a:t>
            </a:r>
            <a:r>
              <a:rPr lang="nl-NL" dirty="0" smtClean="0">
                <a:hlinkClick r:id="rId2"/>
              </a:rPr>
              <a:t>/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23094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" t="631" r="219" b="10738"/>
          <a:stretch/>
        </p:blipFill>
        <p:spPr>
          <a:xfrm>
            <a:off x="439182" y="139341"/>
            <a:ext cx="8994530" cy="6039786"/>
          </a:xfrm>
        </p:spPr>
      </p:pic>
    </p:spTree>
    <p:extLst>
      <p:ext uri="{BB962C8B-B14F-4D97-AF65-F5344CB8AC3E}">
        <p14:creationId xmlns:p14="http://schemas.microsoft.com/office/powerpoint/2010/main" val="3312002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Provocerende factoren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63034" y="1425803"/>
            <a:ext cx="9841730" cy="4822597"/>
          </a:xfrm>
        </p:spPr>
        <p:txBody>
          <a:bodyPr>
            <a:normAutofit/>
          </a:bodyPr>
          <a:lstStyle/>
          <a:p>
            <a:r>
              <a:rPr lang="nl-NL" sz="2200" dirty="0" smtClean="0">
                <a:solidFill>
                  <a:srgbClr val="002060"/>
                </a:solidFill>
              </a:rPr>
              <a:t>Ziekte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Stress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Onjuist medicatie gebruik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Hormoon schommelingen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Alcohol &amp; drugs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Vermoeidheid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Ongeregeld leven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Lichamelijke inspanning/ontspanning</a:t>
            </a:r>
          </a:p>
          <a:p>
            <a:r>
              <a:rPr lang="nl-NL" sz="2200" dirty="0" smtClean="0">
                <a:solidFill>
                  <a:srgbClr val="002060"/>
                </a:solidFill>
              </a:rPr>
              <a:t>Externe prikkels</a:t>
            </a:r>
          </a:p>
        </p:txBody>
      </p:sp>
    </p:spTree>
    <p:extLst>
      <p:ext uri="{BB962C8B-B14F-4D97-AF65-F5344CB8AC3E}">
        <p14:creationId xmlns:p14="http://schemas.microsoft.com/office/powerpoint/2010/main" val="769415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Focale aanval met intacte gewaarwording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3" y="1520509"/>
            <a:ext cx="9756623" cy="4749662"/>
          </a:xfrm>
        </p:spPr>
        <p:txBody>
          <a:bodyPr>
            <a:normAutofit/>
          </a:bodyPr>
          <a:lstStyle/>
          <a:p>
            <a:r>
              <a:rPr lang="nl-NL" dirty="0"/>
              <a:t>Bij een focale aanval met intacte gewaarwording, voorheen eenvoudig partiële aanval genoemd, blijft de aanval beperkt tot een klein deel van de hersenen. </a:t>
            </a:r>
            <a:endParaRPr lang="nl-NL" dirty="0" smtClean="0"/>
          </a:p>
          <a:p>
            <a:r>
              <a:rPr lang="nl-NL" dirty="0" smtClean="0"/>
              <a:t>Het </a:t>
            </a:r>
            <a:r>
              <a:rPr lang="nl-NL" dirty="0"/>
              <a:t>bewustzijn blijft helder. Mensen beseffen dus goed dat ze een aanval hebben en kunnen vertellen wat ze tijdens een aanval beleven. </a:t>
            </a:r>
            <a:endParaRPr lang="nl-NL" dirty="0" smtClean="0"/>
          </a:p>
          <a:p>
            <a:r>
              <a:rPr lang="nl-NL" dirty="0" smtClean="0"/>
              <a:t>De </a:t>
            </a:r>
            <a:r>
              <a:rPr lang="nl-NL" dirty="0"/>
              <a:t>duur kan zeer verschillend zijn, van seconden tot minuten. </a:t>
            </a:r>
            <a:endParaRPr lang="nl-NL" dirty="0" smtClean="0"/>
          </a:p>
          <a:p>
            <a:r>
              <a:rPr lang="nl-NL" dirty="0" smtClean="0"/>
              <a:t>Focale </a:t>
            </a:r>
            <a:r>
              <a:rPr lang="nl-NL" dirty="0"/>
              <a:t>aanvallen met intacte gewaarwording zijn soms zo licht dat anderen de aanval niet opmerken</a:t>
            </a:r>
            <a:r>
              <a:rPr lang="nl-NL" dirty="0" smtClean="0"/>
              <a:t>.</a:t>
            </a: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Bekijk een voorbeeld van de aanval  via onderstaande link:</a:t>
            </a:r>
            <a:endParaRPr lang="nl-NL" dirty="0" smtClean="0"/>
          </a:p>
          <a:p>
            <a:r>
              <a:rPr lang="nl-NL" dirty="0" smtClean="0"/>
              <a:t> </a:t>
            </a:r>
            <a:r>
              <a:rPr lang="nl-NL" dirty="0">
                <a:hlinkClick r:id="rId3"/>
              </a:rPr>
              <a:t>https://www.epilepsie.nl/over-epilepsie/pagina/242-2/focale-aanval-met-intacte-gewaarwording</a:t>
            </a:r>
            <a:r>
              <a:rPr lang="nl-NL" dirty="0" smtClean="0">
                <a:hlinkClick r:id="rId3"/>
              </a:rPr>
              <a:t>/</a:t>
            </a: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91723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Focale aanval met verminderde gewaarwording</a:t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720932"/>
            <a:ext cx="9446380" cy="4973782"/>
          </a:xfrm>
        </p:spPr>
        <p:txBody>
          <a:bodyPr/>
          <a:lstStyle/>
          <a:p>
            <a:r>
              <a:rPr lang="nl-NL" dirty="0"/>
              <a:t>Bij een focale aanval met verminderde gewaarwording, voorheen complex partiële aanval genoemd, is het bewustzijn geheel of gedeeltelijk verdwenen</a:t>
            </a:r>
            <a:r>
              <a:rPr lang="nl-NL" dirty="0" smtClean="0"/>
              <a:t>.</a:t>
            </a:r>
          </a:p>
          <a:p>
            <a:r>
              <a:rPr lang="nl-NL" dirty="0" smtClean="0"/>
              <a:t>De </a:t>
            </a:r>
            <a:r>
              <a:rPr lang="nl-NL" dirty="0"/>
              <a:t>verschijnselen zijn heel verschillend. Soms heeft iemand alleen een (sterk) verlaagd bewustzijn, de persoon staart voor zich uit en reageert niet op aanspreken. Vaak zijn er automatismen; deze zijn subtiel (friemelen, smakken), of onrustig (uitkleden, weg willen lopen), of heftig (trappelen, dreigend of agressief gedrag</a:t>
            </a:r>
            <a:r>
              <a:rPr lang="nl-NL" dirty="0" smtClean="0"/>
              <a:t>).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Bekijk een voorbeeld van de aanval via onderstaande link:</a:t>
            </a:r>
          </a:p>
          <a:p>
            <a:pPr marL="0" indent="0">
              <a:buNone/>
            </a:pPr>
            <a:r>
              <a:rPr lang="nl-NL" dirty="0">
                <a:hlinkClick r:id="rId3"/>
              </a:rPr>
              <a:t>https://www.epilepsie.nl/over-epilepsie/pagina/243-2/focale-aanval-met-verminderde-gewaarwording/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3390327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327</TotalTime>
  <Words>1057</Words>
  <Application>Microsoft Office PowerPoint</Application>
  <PresentationFormat>Breedbeeld</PresentationFormat>
  <Paragraphs>181</Paragraphs>
  <Slides>18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3" baseType="lpstr">
      <vt:lpstr>Arial</vt:lpstr>
      <vt:lpstr>Calibri</vt:lpstr>
      <vt:lpstr>Trebuchet MS</vt:lpstr>
      <vt:lpstr>Wingdings 3</vt:lpstr>
      <vt:lpstr>Facet</vt:lpstr>
      <vt:lpstr>PowerPoint-presentatie</vt:lpstr>
      <vt:lpstr>Inhoud</vt:lpstr>
      <vt:lpstr>Wat is epilepsie ? </vt:lpstr>
      <vt:lpstr>Onderverdeling </vt:lpstr>
      <vt:lpstr>  Bekende Oorzaken</vt:lpstr>
      <vt:lpstr>PowerPoint-presentatie</vt:lpstr>
      <vt:lpstr>Provocerende factoren</vt:lpstr>
      <vt:lpstr>Focale aanval met intacte gewaarwording </vt:lpstr>
      <vt:lpstr>Focale aanval met verminderde gewaarwording  </vt:lpstr>
      <vt:lpstr>Tonisch-clonische aanval </vt:lpstr>
      <vt:lpstr>Absense</vt:lpstr>
      <vt:lpstr>Myoclonische aanval</vt:lpstr>
      <vt:lpstr>Gevolgen van Epilepsie </vt:lpstr>
      <vt:lpstr>Begeleiding bij epilepsie</vt:lpstr>
      <vt:lpstr>Begeleiding tijdens aanval</vt:lpstr>
      <vt:lpstr>Observatielijst epileptische aanval </vt:lpstr>
      <vt:lpstr>Medicatie Epilepsie</vt:lpstr>
      <vt:lpstr>Einde</vt:lpstr>
    </vt:vector>
  </TitlesOfParts>
  <Company>Summa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Kievit, Eline</dc:creator>
  <cp:lastModifiedBy>Kievit, Eline</cp:lastModifiedBy>
  <cp:revision>31</cp:revision>
  <dcterms:created xsi:type="dcterms:W3CDTF">2017-04-12T11:09:11Z</dcterms:created>
  <dcterms:modified xsi:type="dcterms:W3CDTF">2020-05-19T09:15:30Z</dcterms:modified>
</cp:coreProperties>
</file>